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0" r:id="rId1"/>
  </p:sldMasterIdLst>
  <p:notesMasterIdLst>
    <p:notesMasterId r:id="rId4"/>
  </p:notesMasterIdLst>
  <p:handoutMasterIdLst>
    <p:handoutMasterId r:id="rId5"/>
  </p:handoutMasterIdLst>
  <p:sldIdLst>
    <p:sldId id="500" r:id="rId2"/>
    <p:sldId id="498" r:id="rId3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Wingdings" pitchFamily="2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Wingdings" pitchFamily="2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Wingdings" pitchFamily="2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Wingdings" pitchFamily="2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8000"/>
    <a:srgbClr val="009900"/>
    <a:srgbClr val="F4F40A"/>
    <a:srgbClr val="F0FC9A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3990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86" y="9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algn="l" defTabSz="922338" eaLnBrk="0" hangingPunct="0">
              <a:spcBef>
                <a:spcPct val="0"/>
              </a:spcBef>
              <a:buFontTx/>
              <a:buNone/>
              <a:defRPr sz="1200" b="1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z="1100" i="0" dirty="0"/>
              <a:t>Washington State </a:t>
            </a:r>
            <a:r>
              <a:rPr lang="en-US" sz="1100" i="0" dirty="0" smtClean="0"/>
              <a:t>Department </a:t>
            </a:r>
            <a:r>
              <a:rPr lang="en-US" sz="1100" i="0" dirty="0"/>
              <a:t>of </a:t>
            </a:r>
            <a:r>
              <a:rPr lang="en-US" sz="1100" i="0" dirty="0" smtClean="0"/>
              <a:t>Agriculture</a:t>
            </a:r>
            <a:r>
              <a:rPr lang="en-US" sz="1100" i="0" dirty="0"/>
              <a:t>	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spcBef>
                <a:spcPct val="0"/>
              </a:spcBef>
              <a:buFontTx/>
              <a:buNone/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z="1100" b="1" i="0" dirty="0" smtClean="0"/>
              <a:t>2013</a:t>
            </a:r>
            <a:endParaRPr lang="en-US" sz="1100" b="1" i="0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spcBef>
                <a:spcPct val="0"/>
              </a:spcBef>
              <a:buFontTx/>
              <a:buNone/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944C9B1-A329-4ADA-88C3-4EE91EDF6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100" b="1" i="1" baseline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Washington State Department of Agriculture</a:t>
            </a:r>
            <a:endParaRPr lang="en-US" dirty="0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006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100" b="1" i="1" baseline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F8F98BA-9990-4462-81BD-772BE787D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68580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68580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2/5/2013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457200" y="1447800"/>
            <a:ext cx="8305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457200" y="533400"/>
            <a:ext cx="8305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7" name="Picture 16" descr="WSDALogo100Years-Color-NoText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57200" y="609600"/>
            <a:ext cx="1580135" cy="685800"/>
          </a:xfrm>
          <a:prstGeom prst="rect">
            <a:avLst/>
          </a:prstGeom>
        </p:spPr>
      </p:pic>
      <p:pic>
        <p:nvPicPr>
          <p:cNvPr id="19" name="Picture 18" descr="WSDALogo100Years-Color-NoText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7848600" y="6324600"/>
            <a:ext cx="877853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684" r:id="rId12"/>
    <p:sldLayoutId id="2147483685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Financial pressures on Clean Sweep programs hav</a:t>
            </a:r>
            <a:r>
              <a:rPr lang="en-US" dirty="0" smtClean="0"/>
              <a:t>e reduced acceptance of container rinsates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Decommissioning of obsolete IBCs creates </a:t>
            </a:r>
            <a:r>
              <a:rPr lang="en-US" dirty="0" smtClean="0"/>
              <a:t>pesticide rinsate</a:t>
            </a:r>
            <a:r>
              <a:rPr lang="en-US" smtClean="0"/>
              <a:t>: usable </a:t>
            </a:r>
            <a:r>
              <a:rPr lang="en-US" dirty="0" smtClean="0"/>
              <a:t>or unusable? 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Dealers have few options other than disposal. </a:t>
            </a:r>
            <a:br>
              <a:rPr lang="en-US" dirty="0" smtClean="0"/>
            </a:br>
            <a:r>
              <a:rPr lang="en-US" dirty="0" smtClean="0"/>
              <a:t>- Can a “usable” rinsate go back to the applicator?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Ultra Low Volume (ULV) applications: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No diluents used, containers may be considered hazardous until rinsed.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If rinsed, what can be done with the rinsate?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533400"/>
            <a:ext cx="6172200" cy="8842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Rinsate Management: </a:t>
            </a:r>
            <a:r>
              <a:rPr lang="en-US" sz="3200" dirty="0" smtClean="0"/>
              <a:t>Problems Needing Solutions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Disposes of unusable and unwanted pesticides</a:t>
            </a:r>
          </a:p>
          <a:p>
            <a:pPr marL="620713" lvl="1" indent="-280988">
              <a:spcBef>
                <a:spcPts val="12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en-US" sz="2400" dirty="0" smtClean="0"/>
              <a:t>Funded by state environmental cleanup fund (MTCA)</a:t>
            </a:r>
          </a:p>
          <a:p>
            <a:pPr marL="620713" lvl="1" indent="-280988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en-US" sz="2400" dirty="0" smtClean="0"/>
              <a:t>No additional customer fees</a:t>
            </a:r>
          </a:p>
          <a:p>
            <a:pPr marL="620713" lvl="1" indent="-280988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en-US" sz="2400" dirty="0" smtClean="0"/>
              <a:t>State becomes owner of the pesticide before disposal</a:t>
            </a:r>
          </a:p>
          <a:p>
            <a:pPr marL="915988" lvl="2" indent="-284163">
              <a:spcBef>
                <a:spcPts val="400"/>
              </a:spcBef>
              <a:spcAft>
                <a:spcPts val="4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 State becomes the waste generator of record</a:t>
            </a:r>
          </a:p>
          <a:p>
            <a:pPr marL="915988" lvl="2" indent="-284163">
              <a:spcBef>
                <a:spcPts val="400"/>
              </a:spcBef>
              <a:spcAft>
                <a:spcPts val="4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 State relieves customer of long-term liability issues</a:t>
            </a:r>
          </a:p>
          <a:p>
            <a:pPr marL="620713" lvl="1" indent="-280988">
              <a:spcBef>
                <a:spcPts val="12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en-US" dirty="0" smtClean="0"/>
              <a:t>Program has collected </a:t>
            </a:r>
            <a:r>
              <a:rPr lang="en-US" sz="2400" dirty="0" smtClean="0"/>
              <a:t>1,250,950 kilograms </a:t>
            </a:r>
            <a:r>
              <a:rPr lang="en-US" sz="2000" dirty="0" smtClean="0"/>
              <a:t>(1,376 U.S. tons)</a:t>
            </a:r>
            <a:r>
              <a:rPr lang="en-US" sz="2400" dirty="0" smtClean="0"/>
              <a:t> of pesticide products from 7,460 customers</a:t>
            </a:r>
          </a:p>
          <a:p>
            <a:pPr marL="914400" lvl="2" indent="-280988">
              <a:spcBef>
                <a:spcPts val="400"/>
              </a:spcBef>
              <a:spcAft>
                <a:spcPts val="2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 Most are destroyed via high-temperature incineration</a:t>
            </a:r>
          </a:p>
          <a:p>
            <a:pPr marL="620713" lvl="1" indent="-280988">
              <a:spcBef>
                <a:spcPts val="900"/>
              </a:spcBef>
              <a:spcAft>
                <a:spcPts val="200"/>
              </a:spcAft>
              <a:buFont typeface="Wingdings" pitchFamily="2" charset="2"/>
              <a:buChar char="Ø"/>
            </a:pPr>
            <a:endParaRPr lang="en-US" dirty="0" smtClean="0"/>
          </a:p>
          <a:p>
            <a:pPr lvl="2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533400"/>
            <a:ext cx="6629400" cy="88423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Waste Pesticide Disposal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6795</TotalTime>
  <Words>108</Words>
  <Application>Microsoft Office PowerPoint</Application>
  <PresentationFormat>On-screen Show (4:3)</PresentationFormat>
  <Paragraphs>16</Paragraphs>
  <Slides>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Rinsate Management: Problems Needing Solutions</vt:lpstr>
      <vt:lpstr>Waste Pesticide Disposal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Purpose:</dc:title>
  <dc:creator>Preferred Customer</dc:creator>
  <cp:lastModifiedBy>jhoffman</cp:lastModifiedBy>
  <cp:revision>282</cp:revision>
  <cp:lastPrinted>1999-01-15T06:07:40Z</cp:lastPrinted>
  <dcterms:created xsi:type="dcterms:W3CDTF">1995-06-17T23:31:02Z</dcterms:created>
  <dcterms:modified xsi:type="dcterms:W3CDTF">2013-02-06T08:06:23Z</dcterms:modified>
</cp:coreProperties>
</file>